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8"/>
  </p:notesMasterIdLst>
  <p:sldIdLst>
    <p:sldId id="256" r:id="rId4"/>
    <p:sldId id="257" r:id="rId5"/>
    <p:sldId id="258" r:id="rId6"/>
    <p:sldId id="260" r:id="rId7"/>
    <p:sldId id="279" r:id="rId8"/>
    <p:sldId id="278" r:id="rId9"/>
    <p:sldId id="280" r:id="rId10"/>
    <p:sldId id="266" r:id="rId11"/>
    <p:sldId id="267" r:id="rId12"/>
    <p:sldId id="268" r:id="rId13"/>
    <p:sldId id="273" r:id="rId14"/>
    <p:sldId id="277" r:id="rId15"/>
    <p:sldId id="274" r:id="rId16"/>
    <p:sldId id="262" r:id="rId17"/>
  </p:sldIdLst>
  <p:sldSz cx="9720263" cy="6480175"/>
  <p:notesSz cx="7559675" cy="10691813"/>
  <p:custDataLst>
    <p:tags r:id="rId19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2" y="-2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02233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CF76C0-E577-4C4F-A8BB-C2CB4EFFC6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C7B384-479C-4B13-88B6-EBC1B05438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5325" y="258763"/>
            <a:ext cx="2185988" cy="5532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7150" cy="5532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C789B-35B1-4A2A-B26F-7FBFD77FE5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75" y="1801813"/>
            <a:ext cx="4073525" cy="408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1801813"/>
            <a:ext cx="4073525" cy="408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DD5AA-BB03-4112-9D4F-B60A9745FD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476250"/>
            <a:ext cx="2074862" cy="5407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4375" y="476250"/>
            <a:ext cx="6072188" cy="5407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3750" y="1831975"/>
            <a:ext cx="398145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7600" y="1831975"/>
            <a:ext cx="398145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15D049-DF55-4659-AA9E-382512E7BD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600075"/>
            <a:ext cx="2074862" cy="5313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4375" y="600075"/>
            <a:ext cx="6072188" cy="5313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600075"/>
            <a:ext cx="8299450" cy="1079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57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3950" y="1516063"/>
            <a:ext cx="4297363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2EB769-7638-491E-AB14-25D368DF38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ADB81E-3F57-4B2A-A669-CD490BBD3B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734348-C002-48CB-B837-6CB185C71A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889337-3A31-44B0-8605-6CC5FC7060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05BDCF-B195-44AA-B0D3-B75E35E6F2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8FD83E-797D-484B-806A-8ECF9F14B5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45538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45538" cy="427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38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62188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62188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D01832C-C3AA-49D8-A4E8-4EFD2037BB6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97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7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8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90525" y="1624013"/>
            <a:ext cx="9329738" cy="4856162"/>
          </a:xfrm>
          <a:prstGeom prst="roundRect">
            <a:avLst>
              <a:gd name="adj" fmla="val 32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476250"/>
            <a:ext cx="829945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801813"/>
            <a:ext cx="8299450" cy="408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74625" cy="787400"/>
          </a:xfrm>
          <a:prstGeom prst="roundRect">
            <a:avLst>
              <a:gd name="adj" fmla="val 907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041525"/>
            <a:ext cx="174625" cy="787400"/>
          </a:xfrm>
          <a:prstGeom prst="roundRect">
            <a:avLst>
              <a:gd name="adj" fmla="val 907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001713"/>
            <a:ext cx="174625" cy="787400"/>
          </a:xfrm>
          <a:prstGeom prst="roundRect">
            <a:avLst>
              <a:gd name="adj" fmla="val 907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720263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600075"/>
            <a:ext cx="82994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831975"/>
            <a:ext cx="8115300" cy="4081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&#1050;&#1091;&#1088;&#1086;&#1095;&#1082;&#1072;%20&#1056;&#1103;&#1073;&#1072;.ppt" TargetMode="External"/><Relationship Id="rId7" Type="http://schemas.openxmlformats.org/officeDocument/2006/relationships/image" Target="../media/image11.png"/><Relationship Id="rId2" Type="http://schemas.openxmlformats.org/officeDocument/2006/relationships/hyperlink" Target="&#1040;&#1088;&#1090;&#1080;&#1082;&#1091;&#1083;&#1103;&#1094;&#1080;&#1086;&#1085;&#1085;&#1072;&#1103;%20&#1075;&#1080;&#1084;&#1085;&#1072;&#1089;&#1090;&#1080;&#1082;&#1072;.ppt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&#1059;&#1090;&#1088;&#1086;%20&#1087;&#1072;&#1083;&#1100;&#1095;&#1080;&#1082;&#1086;&#1074;&#1099;&#1077;%20&#1080;&#1075;&#1088;&#1099;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69;&#1083;&#1077;&#1082;&#1090;&#1088;&#1086;&#1085;&#1085;&#1072;&#1103;%20&#1080;&#1075;&#1088;&#1072;%20&#1085;&#1072;%20&#1056;&#1057;&#1042;/&#1080;&#1075;&#1088;&#1099;%20&#1076;&#1083;&#1103;%20&#1088;&#1072;&#1079;&#1074;&#1080;&#1090;&#1080;&#1103;%20&#1089;&#1083;&#1091;&#1093;&#1086;&#1074;&#1086;&#1075;&#1086;%20&#1074;&#1086;&#1089;&#1087;&#1088;&#1080;&#1103;&#1090;&#1080;&#1103;.ex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600075"/>
            <a:ext cx="8301038" cy="2279972"/>
          </a:xfrm>
          <a:ln/>
        </p:spPr>
        <p:txBody>
          <a:bodyPr tIns="2557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особенности речевого развития ребенка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003" y="3096071"/>
            <a:ext cx="2333625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643" y="575792"/>
            <a:ext cx="8301038" cy="2304256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>
                <a:solidFill>
                  <a:srgbClr val="FF0000"/>
                </a:solidFill>
              </a:rPr>
              <a:t>С</a:t>
            </a:r>
            <a:r>
              <a:rPr lang="ru-RU" sz="3200" dirty="0" smtClean="0">
                <a:solidFill>
                  <a:srgbClr val="FF0000"/>
                </a:solidFill>
              </a:rPr>
              <a:t>пециальные </a:t>
            </a:r>
            <a:r>
              <a:rPr lang="ru-RU" sz="3200" dirty="0">
                <a:solidFill>
                  <a:srgbClr val="FF0000"/>
                </a:solidFill>
              </a:rPr>
              <a:t>упражнения для формирования неречевого </a:t>
            </a:r>
            <a:r>
              <a:rPr lang="ru-RU" sz="3200" dirty="0" err="1">
                <a:solidFill>
                  <a:srgbClr val="FF0000"/>
                </a:solidFill>
              </a:rPr>
              <a:t>звукоразличения</a:t>
            </a:r>
            <a:r>
              <a:rPr lang="ru-RU" sz="3200" dirty="0">
                <a:solidFill>
                  <a:srgbClr val="FF0000"/>
                </a:solidFill>
              </a:rPr>
              <a:t>, а также слухового внимания и </a:t>
            </a:r>
            <a:r>
              <a:rPr lang="ru-RU" sz="3200" dirty="0" smtClean="0">
                <a:solidFill>
                  <a:srgbClr val="FF0000"/>
                </a:solidFill>
              </a:rPr>
              <a:t>восприятия </a:t>
            </a:r>
            <a:endParaRPr lang="ru-RU" sz="3200" b="0" dirty="0">
              <a:solidFill>
                <a:srgbClr val="FF0000"/>
              </a:solidFill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67643" y="2952055"/>
            <a:ext cx="8301038" cy="3024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900" b="1" i="1">
                <a:solidFill>
                  <a:srgbClr val="99284C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900" b="1" i="1">
                <a:solidFill>
                  <a:srgbClr val="99284C"/>
                </a:solidFill>
                <a:latin typeface="Arial" charset="0"/>
                <a:cs typeface="Arial Unicode MS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900" b="1" i="1">
                <a:solidFill>
                  <a:srgbClr val="99284C"/>
                </a:solidFill>
                <a:latin typeface="Arial" charset="0"/>
                <a:cs typeface="Arial Unicode MS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900" b="1" i="1">
                <a:solidFill>
                  <a:srgbClr val="99284C"/>
                </a:solidFill>
                <a:latin typeface="Arial" charset="0"/>
                <a:cs typeface="Arial Unicode MS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900" b="1" i="1">
                <a:solidFill>
                  <a:srgbClr val="99284C"/>
                </a:solidFill>
                <a:latin typeface="Arial" charset="0"/>
                <a:cs typeface="Arial Unicode MS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900" b="1" i="1">
                <a:solidFill>
                  <a:srgbClr val="99284C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900" b="1" i="1">
                <a:solidFill>
                  <a:srgbClr val="99284C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900" b="1" i="1">
                <a:solidFill>
                  <a:srgbClr val="99284C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900" b="1" i="1">
                <a:solidFill>
                  <a:srgbClr val="99284C"/>
                </a:solidFill>
                <a:latin typeface="Arial" charset="0"/>
                <a:cs typeface="Arial Unicode MS" charset="0"/>
              </a:defRPr>
            </a:lvl9pPr>
          </a:lstStyle>
          <a:p>
            <a:pPr marL="571500" indent="-571500" algn="l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/>
              <a:t> «Чудо - звуки» </a:t>
            </a:r>
          </a:p>
          <a:p>
            <a:pPr marL="571500" indent="-571500" algn="l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/>
              <a:t> «Слушай, пробуй, как звучит»</a:t>
            </a:r>
          </a:p>
          <a:p>
            <a:pPr marL="571500" indent="-571500" algn="l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/>
              <a:t> </a:t>
            </a:r>
            <a:r>
              <a:rPr lang="ru-RU" sz="2400" dirty="0"/>
              <a:t>«Угадай, что звучало</a:t>
            </a:r>
            <a:r>
              <a:rPr lang="ru-RU" sz="2400" dirty="0" smtClean="0"/>
              <a:t>»</a:t>
            </a:r>
          </a:p>
          <a:p>
            <a:pPr marL="571500" indent="-571500" algn="l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/>
              <a:t> </a:t>
            </a:r>
            <a:r>
              <a:rPr lang="ru-RU" sz="2400" dirty="0"/>
              <a:t>«Шумящие </a:t>
            </a:r>
            <a:r>
              <a:rPr lang="ru-RU" sz="2400" dirty="0" smtClean="0"/>
              <a:t>коробочки»</a:t>
            </a:r>
          </a:p>
          <a:p>
            <a:pPr marL="571500" indent="-571500" algn="l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/>
              <a:t> «Что </a:t>
            </a:r>
            <a:r>
              <a:rPr lang="ru-RU" sz="2400" dirty="0"/>
              <a:t>как </a:t>
            </a:r>
            <a:r>
              <a:rPr lang="ru-RU" sz="2400" dirty="0" smtClean="0"/>
              <a:t>звучит?»</a:t>
            </a:r>
          </a:p>
          <a:p>
            <a:pPr marL="571500" indent="-571500" algn="l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/>
              <a:t> </a:t>
            </a:r>
            <a:r>
              <a:rPr lang="ru-RU" sz="2400" dirty="0"/>
              <a:t>«Где </a:t>
            </a:r>
            <a:r>
              <a:rPr lang="ru-RU" sz="2400" dirty="0" smtClean="0"/>
              <a:t>позвонили</a:t>
            </a:r>
            <a:r>
              <a:rPr lang="ru-RU" sz="2400" dirty="0"/>
              <a:t>?» </a:t>
            </a:r>
            <a:endParaRPr lang="ru-RU" sz="2400" dirty="0" smtClean="0"/>
          </a:p>
          <a:p>
            <a:pPr marL="571500" indent="-571500" algn="l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/>
              <a:t>«Громко - тихо</a:t>
            </a:r>
            <a:r>
              <a:rPr lang="ru-RU" sz="2400" dirty="0" smtClean="0"/>
              <a:t>»</a:t>
            </a:r>
          </a:p>
          <a:p>
            <a:pPr marL="571500" indent="-571500" algn="l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/>
              <a:t>«Узнай свой </a:t>
            </a:r>
            <a:r>
              <a:rPr lang="ru-RU" sz="2400" dirty="0" smtClean="0"/>
              <a:t>голос»</a:t>
            </a:r>
          </a:p>
          <a:p>
            <a:pPr marL="571500" indent="-571500" algn="l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 dirty="0"/>
          </a:p>
          <a:p>
            <a:pPr marL="571500" indent="-571500" algn="l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 dirty="0" smtClean="0"/>
          </a:p>
          <a:p>
            <a:pPr marL="571500" indent="-571500" algn="l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600" b="0" dirty="0"/>
          </a:p>
        </p:txBody>
      </p:sp>
      <p:pic>
        <p:nvPicPr>
          <p:cNvPr id="8" name="Picture 4" descr="0c0c1c864e36da5d50fd80cd7476d8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35" y="2952056"/>
            <a:ext cx="3257280" cy="30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704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К</a:t>
            </a:r>
            <a:r>
              <a:rPr lang="ru-RU" sz="3600" dirty="0" smtClean="0">
                <a:solidFill>
                  <a:srgbClr val="FF0000"/>
                </a:solidFill>
              </a:rPr>
              <a:t>ак </a:t>
            </a:r>
            <a:r>
              <a:rPr lang="ru-RU" sz="3600" dirty="0">
                <a:solidFill>
                  <a:srgbClr val="FF0000"/>
                </a:solidFill>
              </a:rPr>
              <a:t>вырастить маленького </a:t>
            </a:r>
            <a:r>
              <a:rPr lang="ru-RU" sz="3600" dirty="0" smtClean="0">
                <a:solidFill>
                  <a:srgbClr val="FF0000"/>
                </a:solidFill>
              </a:rPr>
              <a:t>гения?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99" y="1583903"/>
            <a:ext cx="3334235" cy="421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/>
              <a:t>Красивая речь ребенка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19737" y="1857222"/>
            <a:ext cx="8115300" cy="4081463"/>
          </a:xfrm>
        </p:spPr>
        <p:txBody>
          <a:bodyPr/>
          <a:lstStyle/>
          <a:p>
            <a:pPr algn="ctr"/>
            <a:endParaRPr lang="ru-RU" sz="1800" i="1" dirty="0"/>
          </a:p>
          <a:p>
            <a:pPr algn="ctr"/>
            <a:endParaRPr lang="ru-RU" sz="1800" i="1" dirty="0"/>
          </a:p>
          <a:p>
            <a:pPr algn="ctr"/>
            <a:endParaRPr lang="ru-RU" sz="1800" i="1" dirty="0"/>
          </a:p>
          <a:p>
            <a:r>
              <a:rPr lang="ru-RU" sz="1800" i="1" dirty="0"/>
              <a:t>     о</a:t>
            </a:r>
            <a:r>
              <a:rPr lang="ru-RU" sz="1800" i="1" dirty="0" smtClean="0"/>
              <a:t>бщение  </a:t>
            </a:r>
            <a:r>
              <a:rPr lang="ru-RU" sz="1800" i="1" dirty="0"/>
              <a:t>со </a:t>
            </a:r>
            <a:r>
              <a:rPr lang="ru-RU" sz="1800" i="1" dirty="0" smtClean="0"/>
              <a:t>          чтение              </a:t>
            </a:r>
            <a:r>
              <a:rPr 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артикуляционная </a:t>
            </a:r>
            <a:r>
              <a:rPr lang="ru-RU" sz="1800" i="1" dirty="0" smtClean="0">
                <a:solidFill>
                  <a:srgbClr val="FF0000"/>
                </a:solidFill>
              </a:rPr>
              <a:t> </a:t>
            </a:r>
            <a:r>
              <a:rPr lang="ru-RU" sz="1800" i="1" dirty="0" smtClean="0"/>
              <a:t>        развитие взрослыми         художественной       </a:t>
            </a:r>
            <a:r>
              <a:rPr lang="ru-RU" sz="1800" i="1" dirty="0"/>
              <a:t>гимнастика </a:t>
            </a:r>
            <a:r>
              <a:rPr lang="ru-RU" sz="1800" i="1" dirty="0" smtClean="0"/>
              <a:t>                мелкой                  </a:t>
            </a:r>
          </a:p>
          <a:p>
            <a:r>
              <a:rPr lang="ru-RU" sz="1800" i="1" dirty="0"/>
              <a:t> </a:t>
            </a:r>
            <a:r>
              <a:rPr lang="ru-RU" sz="1800" i="1" dirty="0" smtClean="0"/>
              <a:t>                                   литературы          </a:t>
            </a:r>
            <a:r>
              <a:rPr lang="ru-RU" sz="1800" i="1" dirty="0" smtClean="0">
                <a:hlinkClick r:id="rId2" action="ppaction://hlinkpres?slideindex=1&amp;slidetitle="/>
              </a:rPr>
              <a:t>упражнения</a:t>
            </a:r>
            <a:r>
              <a:rPr lang="ru-RU" sz="1800" i="1" dirty="0" smtClean="0"/>
              <a:t>               моторики                    </a:t>
            </a:r>
          </a:p>
          <a:p>
            <a:r>
              <a:rPr lang="ru-RU" sz="1800" i="1" dirty="0"/>
              <a:t> </a:t>
            </a:r>
            <a:r>
              <a:rPr lang="ru-RU" sz="1800" i="1" dirty="0" smtClean="0"/>
              <a:t>                                                      </a:t>
            </a:r>
            <a:r>
              <a:rPr lang="ru-RU" sz="1800" i="1" dirty="0" smtClean="0">
                <a:hlinkClick r:id="rId3" action="ppaction://hlinkpres?slideindex=1&amp;slidetitle="/>
              </a:rPr>
              <a:t>КР </a:t>
            </a:r>
            <a:r>
              <a:rPr lang="ru-RU" sz="1800" i="1" dirty="0" smtClean="0"/>
              <a:t>                                               «</a:t>
            </a:r>
            <a:r>
              <a:rPr lang="ru-RU" sz="1800" i="1" dirty="0">
                <a:hlinkClick r:id="rId4" action="ppaction://hlinkfile"/>
              </a:rPr>
              <a:t>Утро</a:t>
            </a:r>
            <a:r>
              <a:rPr lang="ru-RU" sz="1800" i="1" dirty="0"/>
              <a:t>» </a:t>
            </a:r>
          </a:p>
          <a:p>
            <a:endParaRPr lang="ru-RU" sz="1800" i="1" dirty="0"/>
          </a:p>
          <a:p>
            <a:r>
              <a:rPr lang="ru-RU" sz="1800" i="1" dirty="0" smtClean="0"/>
              <a:t>               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1800" i="1" dirty="0"/>
              <a:t>				        </a:t>
            </a:r>
            <a:r>
              <a:rPr lang="ru-RU" sz="1800" i="1" dirty="0" smtClean="0"/>
              <a:t>                </a:t>
            </a:r>
            <a:endParaRPr lang="ru-RU" sz="1800" i="1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1763787" y="1370944"/>
            <a:ext cx="1260004" cy="10800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3708003" y="1370945"/>
            <a:ext cx="162004" cy="1260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6318171" y="1334942"/>
            <a:ext cx="1377037" cy="1152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27" y="3944274"/>
            <a:ext cx="2038577" cy="136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6" y="4031774"/>
            <a:ext cx="2262320" cy="127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 bwMode="auto">
          <a:xfrm>
            <a:off x="5004147" y="1370944"/>
            <a:ext cx="576064" cy="12600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99" y="3528118"/>
            <a:ext cx="1370529" cy="219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7" y="3671049"/>
            <a:ext cx="2074912" cy="199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9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Как заниматься с удовольствием?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750" y="1655911"/>
            <a:ext cx="8115300" cy="42575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A50021"/>
                </a:solidFill>
              </a:rPr>
              <a:t>Не допускайте, чтобы ребенок скучал во время </a:t>
            </a:r>
            <a:r>
              <a:rPr lang="ru-RU" sz="2800" b="1" i="1" dirty="0" smtClean="0">
                <a:solidFill>
                  <a:srgbClr val="A50021"/>
                </a:solidFill>
              </a:rPr>
              <a:t>занятий;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A50021"/>
                </a:solidFill>
              </a:rPr>
              <a:t>Повторяйте </a:t>
            </a:r>
            <a:r>
              <a:rPr lang="ru-RU" sz="2800" b="1" i="1" dirty="0" smtClean="0">
                <a:solidFill>
                  <a:srgbClr val="A50021"/>
                </a:solidFill>
              </a:rPr>
              <a:t>упражнения;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A50021"/>
                </a:solidFill>
              </a:rPr>
              <a:t>Не проявляйте излишней </a:t>
            </a:r>
            <a:r>
              <a:rPr lang="ru-RU" sz="2800" b="1" i="1" dirty="0" smtClean="0">
                <a:solidFill>
                  <a:srgbClr val="A50021"/>
                </a:solidFill>
              </a:rPr>
              <a:t>тревоги;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A50021"/>
                </a:solidFill>
              </a:rPr>
              <a:t>Будьте терпеливы, не </a:t>
            </a:r>
            <a:r>
              <a:rPr lang="ru-RU" sz="2800" b="1" i="1" dirty="0" smtClean="0">
                <a:solidFill>
                  <a:srgbClr val="A50021"/>
                </a:solidFill>
              </a:rPr>
              <a:t>спешите;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A50021"/>
                </a:solidFill>
              </a:rPr>
              <a:t>В занятиях с ребенком нужна </a:t>
            </a:r>
            <a:r>
              <a:rPr lang="ru-RU" sz="2800" b="1" i="1" dirty="0" smtClean="0">
                <a:solidFill>
                  <a:srgbClr val="A50021"/>
                </a:solidFill>
              </a:rPr>
              <a:t>мера;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A50021"/>
                </a:solidFill>
              </a:rPr>
              <a:t>Выбирайте </a:t>
            </a:r>
            <a:r>
              <a:rPr lang="ru-RU" sz="2800" b="1" i="1" dirty="0">
                <a:solidFill>
                  <a:srgbClr val="A50021"/>
                </a:solidFill>
              </a:rPr>
              <a:t>игровую </a:t>
            </a:r>
            <a:r>
              <a:rPr lang="ru-RU" sz="2800" b="1" i="1" dirty="0" smtClean="0">
                <a:solidFill>
                  <a:srgbClr val="A50021"/>
                </a:solidFill>
              </a:rPr>
              <a:t>форму проведения занятий;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A50021"/>
                </a:solidFill>
              </a:rPr>
              <a:t>Развивайте в ребенке навыки </a:t>
            </a:r>
            <a:r>
              <a:rPr lang="ru-RU" sz="2800" b="1" i="1" dirty="0" smtClean="0">
                <a:solidFill>
                  <a:srgbClr val="A50021"/>
                </a:solidFill>
              </a:rPr>
              <a:t>общения;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A50021"/>
                </a:solidFill>
              </a:rPr>
              <a:t>Избегайте неодобрительной </a:t>
            </a:r>
            <a:r>
              <a:rPr lang="ru-RU" sz="2800" b="1" i="1" dirty="0" smtClean="0">
                <a:solidFill>
                  <a:srgbClr val="A50021"/>
                </a:solidFill>
              </a:rPr>
              <a:t>оценки.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4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600075"/>
            <a:ext cx="8301038" cy="1081088"/>
          </a:xfrm>
          <a:ln/>
        </p:spPr>
        <p:txBody>
          <a:bodyPr tIns="2557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dirty="0">
                <a:solidFill>
                  <a:srgbClr val="FF0000"/>
                </a:solidFill>
              </a:rPr>
              <a:t>Спасибо за </a:t>
            </a:r>
            <a:r>
              <a:rPr lang="ru-RU" sz="4400" dirty="0" smtClean="0">
                <a:solidFill>
                  <a:srgbClr val="FF0000"/>
                </a:solidFill>
              </a:rPr>
              <a:t>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725" y="1800225"/>
            <a:ext cx="4140200" cy="3600450"/>
          </a:xfrm>
          <a:prstGeom prst="rect">
            <a:avLst/>
          </a:prstGeom>
          <a:ln w="127000" cap="rnd">
            <a:solidFill>
              <a:srgbClr val="A5002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600075"/>
            <a:ext cx="8301038" cy="5088284"/>
          </a:xfrm>
          <a:ln/>
        </p:spPr>
        <p:txBody>
          <a:bodyPr tIns="25578"/>
          <a:lstStyle/>
          <a:p>
            <a:pPr marL="457200" indent="-457200" algn="l"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/>
              <a:t>В1,5—2</a:t>
            </a:r>
            <a:r>
              <a:rPr lang="ru-RU" sz="2800" dirty="0" smtClean="0"/>
              <a:t> года </a:t>
            </a:r>
            <a:r>
              <a:rPr lang="ru-RU" sz="2800" dirty="0"/>
              <a:t>ребёнок может говорить </a:t>
            </a:r>
            <a:r>
              <a:rPr lang="ru-RU" sz="2800" dirty="0" smtClean="0"/>
              <a:t>примерно</a:t>
            </a:r>
            <a:r>
              <a:rPr lang="ru-RU" sz="2800" dirty="0"/>
              <a:t>50—70 слов.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гласные </a:t>
            </a:r>
            <a:r>
              <a:rPr lang="ru-RU" sz="2800" dirty="0"/>
              <a:t>звуки [а], [у], [о], [и];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звуки </a:t>
            </a:r>
            <a:r>
              <a:rPr lang="ru-RU" sz="2800" dirty="0"/>
              <a:t>[э], [ы] могут </a:t>
            </a:r>
            <a:r>
              <a:rPr lang="ru-RU" sz="2800" dirty="0" smtClean="0"/>
              <a:t>заме-</a:t>
            </a:r>
            <a:br>
              <a:rPr lang="ru-RU" sz="2800" dirty="0" smtClean="0"/>
            </a:br>
            <a:r>
              <a:rPr lang="ru-RU" sz="2800" dirty="0" err="1" smtClean="0"/>
              <a:t>няться</a:t>
            </a:r>
            <a:r>
              <a:rPr lang="ru-RU" sz="2800" dirty="0" smtClean="0"/>
              <a:t> созвучием [</a:t>
            </a:r>
            <a:r>
              <a:rPr lang="ru-RU" sz="2800" dirty="0" err="1" smtClean="0"/>
              <a:t>йэ</a:t>
            </a:r>
            <a:r>
              <a:rPr lang="ru-RU" sz="2800" dirty="0"/>
              <a:t>].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Некоторые </a:t>
            </a:r>
            <a:r>
              <a:rPr lang="ru-RU" sz="2800" dirty="0"/>
              <a:t>согласные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заменяют </a:t>
            </a:r>
            <a:r>
              <a:rPr lang="ru-RU" sz="2800" dirty="0"/>
              <a:t>более </a:t>
            </a:r>
            <a:r>
              <a:rPr lang="ru-RU" sz="2800" dirty="0" smtClean="0"/>
              <a:t>простыми,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доступными</a:t>
            </a:r>
            <a:r>
              <a:rPr lang="ru-RU" sz="2800" dirty="0"/>
              <a:t>: [т’], [д’], [с’], </a:t>
            </a:r>
            <a:r>
              <a:rPr lang="ru-RU" sz="2800" dirty="0" smtClean="0"/>
              <a:t>[</a:t>
            </a:r>
            <a:r>
              <a:rPr lang="ru-RU" sz="2800" dirty="0"/>
              <a:t>з</a:t>
            </a:r>
            <a:r>
              <a:rPr lang="ru-RU" sz="2800" dirty="0" smtClean="0"/>
              <a:t>’], </a:t>
            </a:r>
            <a:br>
              <a:rPr lang="ru-RU" sz="2800" dirty="0" smtClean="0"/>
            </a:br>
            <a:r>
              <a:rPr lang="ru-RU" sz="2800" dirty="0" smtClean="0"/>
              <a:t>- простые </a:t>
            </a:r>
            <a:r>
              <a:rPr lang="ru-RU" sz="2800" dirty="0"/>
              <a:t>предложения,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просьбы</a:t>
            </a:r>
            <a:r>
              <a:rPr lang="ru-RU" sz="2800" dirty="0"/>
              <a:t>: «Мама, </a:t>
            </a:r>
            <a:r>
              <a:rPr lang="ru-RU" sz="2800" dirty="0" smtClean="0"/>
              <a:t>дай. Дай сок. Мишка</a:t>
            </a:r>
            <a:r>
              <a:rPr lang="ru-RU" sz="2800" dirty="0"/>
              <a:t>, сиди тут. Хочу </a:t>
            </a:r>
            <a:r>
              <a:rPr lang="ru-RU" sz="2800" dirty="0" smtClean="0"/>
              <a:t>пить!».</a:t>
            </a:r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331" y="2231975"/>
            <a:ext cx="2627239" cy="2303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11659" y="287759"/>
            <a:ext cx="8301037" cy="5199063"/>
          </a:xfrm>
          <a:ln/>
        </p:spPr>
        <p:txBody>
          <a:bodyPr tIns="25578"/>
          <a:lstStyle/>
          <a:p>
            <a:pPr marL="342900" indent="-342900" algn="l">
              <a:buFont typeface="Wingdings" pitchFamily="2" charset="2"/>
              <a:buChar char="v"/>
            </a:pPr>
            <a:r>
              <a:rPr lang="ru-RU" sz="2600" dirty="0" smtClean="0"/>
              <a:t>В 3 года -  звуки: ([</a:t>
            </a:r>
            <a:r>
              <a:rPr lang="ru-RU" sz="2600" dirty="0"/>
              <a:t>б], [</a:t>
            </a:r>
            <a:r>
              <a:rPr lang="ru-RU" sz="2600" dirty="0" err="1"/>
              <a:t>бь</a:t>
            </a:r>
            <a:r>
              <a:rPr lang="ru-RU" sz="2600" dirty="0"/>
              <a:t>], [п], [</a:t>
            </a:r>
            <a:r>
              <a:rPr lang="ru-RU" sz="2600" dirty="0" err="1"/>
              <a:t>пь</a:t>
            </a:r>
            <a:r>
              <a:rPr lang="ru-RU" sz="2600" dirty="0"/>
              <a:t>], [м], [</a:t>
            </a:r>
            <a:r>
              <a:rPr lang="ru-RU" sz="2600" dirty="0" err="1"/>
              <a:t>мь</a:t>
            </a:r>
            <a:r>
              <a:rPr lang="ru-RU" sz="2600" dirty="0"/>
              <a:t>], [т], [</a:t>
            </a:r>
            <a:r>
              <a:rPr lang="ru-RU" sz="2600" dirty="0" err="1"/>
              <a:t>ть</a:t>
            </a:r>
            <a:r>
              <a:rPr lang="ru-RU" sz="2600" dirty="0"/>
              <a:t>], [н], [</a:t>
            </a:r>
            <a:r>
              <a:rPr lang="ru-RU" sz="2600" dirty="0" err="1"/>
              <a:t>нь</a:t>
            </a:r>
            <a:r>
              <a:rPr lang="ru-RU" sz="2600" dirty="0"/>
              <a:t>], [к], [</a:t>
            </a:r>
            <a:r>
              <a:rPr lang="ru-RU" sz="2600" dirty="0" err="1"/>
              <a:t>кь</a:t>
            </a:r>
            <a:r>
              <a:rPr lang="ru-RU" sz="2600" dirty="0"/>
              <a:t>], [г], [</a:t>
            </a:r>
            <a:r>
              <a:rPr lang="ru-RU" sz="2600" dirty="0" err="1"/>
              <a:t>гь</a:t>
            </a:r>
            <a:r>
              <a:rPr lang="ru-RU" sz="2600" dirty="0"/>
              <a:t>], [в], [</a:t>
            </a:r>
            <a:r>
              <a:rPr lang="ru-RU" sz="2600" dirty="0" err="1"/>
              <a:t>вь</a:t>
            </a:r>
            <a:r>
              <a:rPr lang="ru-RU" sz="2600" dirty="0"/>
              <a:t>], [ф], [</a:t>
            </a:r>
            <a:r>
              <a:rPr lang="ru-RU" sz="2600" dirty="0" err="1"/>
              <a:t>фь</a:t>
            </a:r>
            <a:r>
              <a:rPr lang="ru-RU" sz="2600" dirty="0" smtClean="0"/>
              <a:t>]), </a:t>
            </a:r>
            <a:br>
              <a:rPr lang="ru-RU" sz="2600" dirty="0" smtClean="0"/>
            </a:br>
            <a:r>
              <a:rPr lang="ru-RU" sz="2600" dirty="0" smtClean="0"/>
              <a:t>могут отсутствовать шипящие и </a:t>
            </a:r>
            <a:r>
              <a:rPr lang="ru-RU" sz="2600" dirty="0" err="1" smtClean="0"/>
              <a:t>соноры</a:t>
            </a:r>
            <a:r>
              <a:rPr lang="ru-RU" sz="2600" dirty="0" smtClean="0"/>
              <a:t>;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 smtClean="0"/>
              <a:t> - владеет развернутыми предложениями, практически без </a:t>
            </a:r>
            <a:r>
              <a:rPr lang="ru-RU" sz="2600" dirty="0" err="1" smtClean="0"/>
              <a:t>аграмматизмов</a:t>
            </a:r>
            <a:r>
              <a:rPr lang="ru-RU" sz="2600" dirty="0" smtClean="0"/>
              <a:t>;</a:t>
            </a:r>
            <a:br>
              <a:rPr lang="ru-RU" sz="2600" dirty="0" smtClean="0"/>
            </a:br>
            <a:r>
              <a:rPr lang="ru-RU" sz="2600" dirty="0" smtClean="0"/>
              <a:t>- может искажать сложные </a:t>
            </a:r>
            <a:br>
              <a:rPr lang="ru-RU" sz="2600" dirty="0" smtClean="0"/>
            </a:br>
            <a:r>
              <a:rPr lang="ru-RU" sz="2600" dirty="0" smtClean="0"/>
              <a:t>слова;</a:t>
            </a:r>
            <a:br>
              <a:rPr lang="ru-RU" sz="2600" dirty="0" smtClean="0"/>
            </a:br>
            <a:r>
              <a:rPr lang="ru-RU" sz="2600" dirty="0" smtClean="0"/>
              <a:t>- </a:t>
            </a:r>
            <a:r>
              <a:rPr lang="ru-RU" sz="2600" dirty="0"/>
              <a:t>х</a:t>
            </a:r>
            <a:r>
              <a:rPr lang="ru-RU" sz="2600" dirty="0" smtClean="0"/>
              <a:t>орошо </a:t>
            </a:r>
            <a:r>
              <a:rPr lang="ru-RU" sz="2600" dirty="0"/>
              <a:t>запоминает текст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и </a:t>
            </a:r>
            <a:r>
              <a:rPr lang="ru-RU" sz="2600" dirty="0"/>
              <a:t>дословно воспроизводит </a:t>
            </a:r>
            <a:r>
              <a:rPr lang="ru-RU" sz="2600" dirty="0" smtClean="0"/>
              <a:t>его;</a:t>
            </a:r>
            <a:br>
              <a:rPr lang="ru-RU" sz="2600" dirty="0" smtClean="0"/>
            </a:br>
            <a:r>
              <a:rPr lang="ru-RU" sz="2600" dirty="0" smtClean="0"/>
              <a:t>- </a:t>
            </a:r>
            <a:r>
              <a:rPr lang="ru-RU" sz="2600" dirty="0"/>
              <a:t>п</a:t>
            </a:r>
            <a:r>
              <a:rPr lang="ru-RU" sz="2600" dirty="0" smtClean="0"/>
              <a:t>онимает </a:t>
            </a:r>
            <a:r>
              <a:rPr lang="ru-RU" sz="2600" dirty="0"/>
              <a:t>несложные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сюжетные картинки.</a:t>
            </a:r>
            <a:endParaRPr lang="ru-RU" sz="2600" b="0" dirty="0"/>
          </a:p>
        </p:txBody>
      </p:sp>
      <p:pic>
        <p:nvPicPr>
          <p:cNvPr id="4" name="Picture 6" descr="x_0c05d3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06" y="3207750"/>
            <a:ext cx="2656915" cy="284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39218" y="575469"/>
            <a:ext cx="8301038" cy="5112890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Задержка речевого развития как вид нарушения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4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659" y="431775"/>
            <a:ext cx="8517062" cy="5616624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Причины: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1800" b="0" dirty="0" smtClean="0">
                <a:solidFill>
                  <a:srgbClr val="FF0000"/>
                </a:solidFill>
              </a:rPr>
              <a:t/>
            </a:r>
            <a:br>
              <a:rPr lang="ru-RU" sz="1800" b="0" dirty="0" smtClean="0">
                <a:solidFill>
                  <a:srgbClr val="FF0000"/>
                </a:solidFill>
              </a:rPr>
            </a:br>
            <a:r>
              <a:rPr lang="ru-RU" sz="1800" b="0" dirty="0" smtClean="0">
                <a:solidFill>
                  <a:srgbClr val="FF0000"/>
                </a:solidFill>
              </a:rPr>
              <a:t> </a:t>
            </a:r>
            <a:r>
              <a:rPr lang="ru-RU" sz="2800" b="0" u="sng" dirty="0" smtClean="0">
                <a:solidFill>
                  <a:srgbClr val="FF0000"/>
                </a:solidFill>
              </a:rPr>
              <a:t>-  </a:t>
            </a:r>
            <a:r>
              <a:rPr lang="ru-RU" sz="2800" b="0" u="sng" dirty="0" smtClean="0">
                <a:solidFill>
                  <a:schemeClr val="accent2">
                    <a:lumMod val="50000"/>
                  </a:schemeClr>
                </a:solidFill>
              </a:rPr>
              <a:t>Биологические факторы </a:t>
            </a:r>
            <a:r>
              <a:rPr lang="ru-RU" sz="2800" b="0" dirty="0" smtClean="0">
                <a:solidFill>
                  <a:srgbClr val="FF0000"/>
                </a:solidFill>
              </a:rPr>
              <a:t>(токсикозы, угрозы выкидыша, родовые травмы, кислородное голодание плода, искусственное </a:t>
            </a:r>
            <a:r>
              <a:rPr lang="ru-RU" sz="2800" b="0" dirty="0" smtClean="0">
                <a:solidFill>
                  <a:srgbClr val="FF0000"/>
                </a:solidFill>
              </a:rPr>
              <a:t>вскармливание, </a:t>
            </a:r>
            <a:r>
              <a:rPr lang="ru-RU" sz="2800" b="0" dirty="0" smtClean="0">
                <a:solidFill>
                  <a:srgbClr val="FF0000"/>
                </a:solidFill>
              </a:rPr>
              <a:t>черепно-мозговые травмы, судороги при высокой температуре до года)</a:t>
            </a:r>
            <a:br>
              <a:rPr lang="ru-RU" sz="2800" b="0" dirty="0" smtClean="0">
                <a:solidFill>
                  <a:srgbClr val="FF0000"/>
                </a:solidFill>
              </a:rPr>
            </a:br>
            <a:r>
              <a:rPr lang="ru-RU" sz="2800" b="0" dirty="0" smtClean="0">
                <a:solidFill>
                  <a:srgbClr val="FF0000"/>
                </a:solidFill>
              </a:rPr>
              <a:t/>
            </a:r>
            <a:br>
              <a:rPr lang="ru-RU" sz="2800" b="0" dirty="0" smtClean="0">
                <a:solidFill>
                  <a:srgbClr val="FF0000"/>
                </a:solidFill>
              </a:rPr>
            </a:br>
            <a:r>
              <a:rPr lang="ru-RU" sz="2800" b="0" u="sng" dirty="0" smtClean="0">
                <a:solidFill>
                  <a:srgbClr val="FF0000"/>
                </a:solidFill>
              </a:rPr>
              <a:t>-  </a:t>
            </a:r>
            <a:r>
              <a:rPr lang="ru-RU" sz="2800" b="0" u="sng" dirty="0" smtClean="0">
                <a:solidFill>
                  <a:schemeClr val="accent2">
                    <a:lumMod val="50000"/>
                  </a:schemeClr>
                </a:solidFill>
              </a:rPr>
              <a:t>Социальные факторы </a:t>
            </a:r>
            <a:r>
              <a:rPr lang="ru-RU" sz="2800" b="0" dirty="0" smtClean="0">
                <a:solidFill>
                  <a:srgbClr val="FF0000"/>
                </a:solidFill>
              </a:rPr>
              <a:t>(дефицит внимания и общения со стороны родителей) </a:t>
            </a:r>
            <a:endParaRPr lang="ru-RU" sz="2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002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39651" y="719807"/>
            <a:ext cx="8400605" cy="4968552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задержки речевого развития у детей 2 – 3 лет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0" u="sng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sz="2800" b="0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0" u="sng" dirty="0" smtClean="0">
                <a:solidFill>
                  <a:schemeClr val="accent2"/>
                </a:solidFill>
              </a:rPr>
              <a:t>уровень </a:t>
            </a:r>
            <a:r>
              <a:rPr lang="ru-RU" sz="2800" b="0" dirty="0" smtClean="0">
                <a:solidFill>
                  <a:schemeClr val="accent2"/>
                </a:solidFill>
              </a:rPr>
              <a:t>–  </a:t>
            </a:r>
            <a:r>
              <a:rPr lang="ru-RU" sz="2000" b="0" dirty="0" smtClean="0">
                <a:solidFill>
                  <a:schemeClr val="accent2"/>
                </a:solidFill>
              </a:rPr>
              <a:t>«отсутствие </a:t>
            </a:r>
            <a:r>
              <a:rPr lang="ru-RU" sz="2000" b="0" dirty="0" smtClean="0">
                <a:solidFill>
                  <a:schemeClr val="accent2"/>
                </a:solidFill>
              </a:rPr>
              <a:t>речевого </a:t>
            </a:r>
            <a:r>
              <a:rPr lang="ru-RU" sz="2000" b="0" smtClean="0">
                <a:solidFill>
                  <a:schemeClr val="accent2"/>
                </a:solidFill>
              </a:rPr>
              <a:t>общения»</a:t>
            </a:r>
            <a:r>
              <a:rPr lang="ru-RU" sz="2000" b="0" dirty="0">
                <a:solidFill>
                  <a:srgbClr val="C00000"/>
                </a:solidFill>
              </a:rPr>
              <a:t> </a:t>
            </a:r>
            <a:r>
              <a:rPr lang="ru-RU" sz="2000" b="0" smtClean="0">
                <a:solidFill>
                  <a:srgbClr val="C00000"/>
                </a:solidFill>
              </a:rPr>
              <a:t> </a:t>
            </a:r>
            <a:r>
              <a:rPr lang="ru-RU" sz="2000" b="0" dirty="0" smtClean="0">
                <a:solidFill>
                  <a:srgbClr val="C00000"/>
                </a:solidFill>
              </a:rPr>
              <a:t>наличие </a:t>
            </a:r>
            <a:br>
              <a:rPr lang="ru-RU" sz="2000" b="0" dirty="0" smtClean="0">
                <a:solidFill>
                  <a:srgbClr val="C00000"/>
                </a:solidFill>
              </a:rPr>
            </a:br>
            <a:r>
              <a:rPr lang="ru-RU" sz="2000" b="0" dirty="0" smtClean="0">
                <a:solidFill>
                  <a:srgbClr val="C00000"/>
                </a:solidFill>
              </a:rPr>
              <a:t>отдельных         звукосочетаний и звукоподражаний, недостатки произношения простых звуков, недостатки познавательного развития, внимание неустойчивое, память развита слабо, уровень мышления соответствует нижней границе возрастной нормы, общая и мелкая моторика развиты слабо.  </a:t>
            </a:r>
            <a:r>
              <a:rPr lang="ru-RU" sz="2400" b="0" dirty="0">
                <a:solidFill>
                  <a:srgbClr val="C00000"/>
                </a:solidFill>
              </a:rPr>
              <a:t/>
            </a:r>
            <a:br>
              <a:rPr lang="ru-RU" sz="2400" b="0" dirty="0">
                <a:solidFill>
                  <a:srgbClr val="C00000"/>
                </a:solidFill>
              </a:rPr>
            </a:br>
            <a:r>
              <a:rPr lang="en-US" sz="2800" b="0" u="sng" dirty="0" smtClean="0">
                <a:solidFill>
                  <a:schemeClr val="accent2">
                    <a:lumMod val="50000"/>
                  </a:schemeClr>
                </a:solidFill>
              </a:rPr>
              <a:t>II</a:t>
            </a:r>
            <a:r>
              <a:rPr lang="ru-RU" sz="2800" b="0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0" u="sng" dirty="0" smtClean="0">
                <a:solidFill>
                  <a:schemeClr val="accent2"/>
                </a:solidFill>
              </a:rPr>
              <a:t>уровень </a:t>
            </a:r>
            <a:r>
              <a:rPr lang="ru-RU" sz="2800" b="0" dirty="0" smtClean="0">
                <a:solidFill>
                  <a:schemeClr val="accent2"/>
                </a:solidFill>
              </a:rPr>
              <a:t>– </a:t>
            </a:r>
            <a:r>
              <a:rPr lang="ru-RU" sz="2000" b="0" dirty="0" smtClean="0">
                <a:solidFill>
                  <a:schemeClr val="accent2"/>
                </a:solidFill>
              </a:rPr>
              <a:t>«общение </a:t>
            </a:r>
            <a:r>
              <a:rPr lang="ru-RU" sz="2000" b="0" dirty="0" smtClean="0">
                <a:solidFill>
                  <a:schemeClr val="accent2"/>
                </a:solidFill>
              </a:rPr>
              <a:t>с помощью отдельных </a:t>
            </a:r>
            <a:r>
              <a:rPr lang="ru-RU" sz="2000" b="0" dirty="0" smtClean="0">
                <a:solidFill>
                  <a:schemeClr val="accent2"/>
                </a:solidFill>
              </a:rPr>
              <a:t>слов»</a:t>
            </a:r>
            <a:r>
              <a:rPr lang="ru-RU" sz="2000" b="0" dirty="0">
                <a:solidFill>
                  <a:srgbClr val="C00000"/>
                </a:solidFill>
              </a:rPr>
              <a:t> </a:t>
            </a:r>
            <a:r>
              <a:rPr lang="ru-RU" sz="2000" b="0" dirty="0" smtClean="0">
                <a:solidFill>
                  <a:srgbClr val="C00000"/>
                </a:solidFill>
              </a:rPr>
              <a:t> </a:t>
            </a:r>
            <a:r>
              <a:rPr lang="ru-RU" sz="2000" b="0" dirty="0" smtClean="0">
                <a:solidFill>
                  <a:srgbClr val="C00000"/>
                </a:solidFill>
              </a:rPr>
              <a:t>объем пассивного словаря ребенка соответствует возрасту, в активном словаре имеются грубые ошибки в словообразовании и словоизменении, предложения состоят из двух слов, познавательное развитие практически не отличается от нормы, внимание устойчивое, память ситуативная, уровень мышления соответствует возрасту , общая и мелкая моторика развиты хорошо.</a:t>
            </a:r>
            <a:r>
              <a:rPr lang="ru-RU" sz="2400" b="0" dirty="0" smtClean="0">
                <a:solidFill>
                  <a:srgbClr val="C00000"/>
                </a:solidFill>
              </a:rPr>
              <a:t/>
            </a:r>
            <a:br>
              <a:rPr lang="ru-RU" sz="2400" b="0" dirty="0" smtClean="0">
                <a:solidFill>
                  <a:srgbClr val="C00000"/>
                </a:solidFill>
              </a:rPr>
            </a:br>
            <a:endParaRPr lang="ru-RU" sz="2400" b="0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495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39218" y="575469"/>
            <a:ext cx="8301038" cy="5112890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слухового внимания и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восприятия 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детей» </a:t>
            </a:r>
            <a:endParaRPr lang="ru-RU" sz="4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02408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86829" y="431775"/>
            <a:ext cx="8301038" cy="2913215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dirty="0"/>
              <a:t>Различение звуков речи </a:t>
            </a:r>
            <a:r>
              <a:rPr lang="ru-RU" sz="3600" dirty="0" smtClean="0"/>
              <a:t>– 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фонематический </a:t>
            </a:r>
            <a:r>
              <a:rPr lang="ru-RU" sz="3600" dirty="0">
                <a:solidFill>
                  <a:srgbClr val="FF0000"/>
                </a:solidFill>
              </a:rPr>
              <a:t>слух</a:t>
            </a:r>
            <a:r>
              <a:rPr lang="ru-RU" sz="3600" dirty="0"/>
              <a:t> </a:t>
            </a:r>
            <a:r>
              <a:rPr lang="ru-RU" sz="3600" dirty="0" smtClean="0"/>
              <a:t>– </a:t>
            </a:r>
            <a:br>
              <a:rPr lang="ru-RU" sz="3600" dirty="0" smtClean="0"/>
            </a:br>
            <a:r>
              <a:rPr lang="ru-RU" sz="3600" dirty="0" smtClean="0"/>
              <a:t> основа </a:t>
            </a:r>
            <a:r>
              <a:rPr lang="ru-RU" sz="3600" dirty="0"/>
              <a:t>для понимания смысла сказанного. </a:t>
            </a:r>
            <a:endParaRPr lang="ru-RU" sz="3600" b="0" dirty="0"/>
          </a:p>
        </p:txBody>
      </p:sp>
      <p:pic>
        <p:nvPicPr>
          <p:cNvPr id="6" name="Picture 4" descr="F:\вытупление и презентация по поездке по ки 2\Дети КИ\Алана\IMG_1134.JPG"/>
          <p:cNvPicPr/>
          <p:nvPr/>
        </p:nvPicPr>
        <p:blipFill rotWithShape="1">
          <a:blip r:embed="rId3" cstate="print"/>
          <a:srcRect l="19730" t="45385" r="16828"/>
          <a:stretch/>
        </p:blipFill>
        <p:spPr bwMode="auto">
          <a:xfrm>
            <a:off x="2843907" y="3024063"/>
            <a:ext cx="3960440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16916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86829" y="431775"/>
            <a:ext cx="8301038" cy="2913215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dirty="0" smtClean="0"/>
              <a:t> </a:t>
            </a:r>
            <a:r>
              <a:rPr lang="ru-RU" sz="3600" dirty="0">
                <a:solidFill>
                  <a:srgbClr val="FF0000"/>
                </a:solidFill>
              </a:rPr>
              <a:t>У</a:t>
            </a:r>
            <a:r>
              <a:rPr lang="ru-RU" sz="3600" dirty="0" smtClean="0">
                <a:solidFill>
                  <a:srgbClr val="FF0000"/>
                </a:solidFill>
              </a:rPr>
              <a:t>знавание природных</a:t>
            </a:r>
            <a:r>
              <a:rPr lang="ru-RU" sz="3600" dirty="0">
                <a:solidFill>
                  <a:srgbClr val="FF0000"/>
                </a:solidFill>
              </a:rPr>
              <a:t>, бытовых и музыкальных шумов, голосов животных и </a:t>
            </a:r>
            <a:r>
              <a:rPr lang="ru-RU" sz="3600" dirty="0" smtClean="0">
                <a:solidFill>
                  <a:srgbClr val="FF0000"/>
                </a:solidFill>
              </a:rPr>
              <a:t>людей </a:t>
            </a:r>
            <a:r>
              <a:rPr lang="ru-RU" sz="3600" dirty="0" smtClean="0">
                <a:solidFill>
                  <a:srgbClr val="FF0000"/>
                </a:solidFill>
                <a:hlinkClick r:id="rId3" action="ppaction://hlinkfile"/>
              </a:rPr>
              <a:t>ЭИ</a:t>
            </a:r>
            <a:endParaRPr lang="ru-RU" sz="3600" b="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91" y="3106512"/>
            <a:ext cx="3813546" cy="27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970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23fba4a226a7674246af3bdf364dc3e7cd4a2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265</Words>
  <Application>Microsoft Office PowerPoint</Application>
  <PresentationFormat>Произвольный</PresentationFormat>
  <Paragraphs>40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Тема Office</vt:lpstr>
      <vt:lpstr>Тема Office</vt:lpstr>
      <vt:lpstr>Возрастные особенности речевого развития ребенка </vt:lpstr>
      <vt:lpstr>В1,5—2 года ребёнок может говорить примерно50—70 слов.  - гласные звуки [а], [у], [о], [и];  звуки [э], [ы] могут заме- няться созвучием [йэ].  - Некоторые согласные  заменяют более простыми, доступными: [т’], [д’], [с’], [з’],  - простые предложения,  просьбы: «Мама, дай. Дай сок. Мишка, сиди тут. Хочу пить!».</vt:lpstr>
      <vt:lpstr>В 3 года -  звуки: ([б], [бь], [п], [пь], [м], [мь], [т], [ть], [н], [нь], [к], [кь], [г], [гь], [в], [вь], [ф], [фь]),  могут отсутствовать шипящие и соноры;  - владеет развернутыми предложениями, практически без аграмматизмов; - может искажать сложные  слова; - хорошо запоминает текст  и дословно воспроизводит его; - понимает несложные  сюжетные картинки.</vt:lpstr>
      <vt:lpstr>«Задержка речевого развития как вид нарушения» </vt:lpstr>
      <vt:lpstr>Причины:   -  Биологические факторы (токсикозы, угрозы выкидыша, родовые травмы, кислородное голодание плода, искусственное вскармливание, черепно-мозговые травмы, судороги при высокой температуре до года)  -  Социальные факторы (дефицит внимания и общения со стороны родителей) </vt:lpstr>
      <vt:lpstr>Уровни задержки речевого развития у детей 2 – 3 лет I уровень –  «отсутствие речевого общения»  наличие  отдельных         звукосочетаний и звукоподражаний, недостатки произношения простых звуков, недостатки познавательного развития, внимание неустойчивое, память развита слабо, уровень мышления соответствует нижней границе возрастной нормы, общая и мелкая моторика развиты слабо.   II уровень – «общение с помощью отдельных слов»  объем пассивного словаря ребенка соответствует возрасту, в активном словаре имеются грубые ошибки в словообразовании и словоизменении, предложения состоят из двух слов, познавательное развитие практически не отличается от нормы, внимание устойчивое, память ситуативная, уровень мышления соответствует возрасту , общая и мелкая моторика развиты хорошо. </vt:lpstr>
      <vt:lpstr>«Развитие слухового внимания и восприятия у детей» </vt:lpstr>
      <vt:lpstr>Различение звуков речи –  фонематический слух –   основа для понимания смысла сказанного. </vt:lpstr>
      <vt:lpstr> Узнавание природных, бытовых и музыкальных шумов, голосов животных и людей ЭИ</vt:lpstr>
      <vt:lpstr>Специальные упражнения для формирования неречевого звукоразличения, а также слухового внимания и восприятия </vt:lpstr>
      <vt:lpstr>Как вырастить маленького гения?</vt:lpstr>
      <vt:lpstr>Красивая речь ребенка</vt:lpstr>
      <vt:lpstr>Как заниматься с удовольствием?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логопеда.</dc:title>
  <dc:creator>igor</dc:creator>
  <cp:lastModifiedBy>Юля</cp:lastModifiedBy>
  <cp:revision>63</cp:revision>
  <cp:lastPrinted>1601-01-01T00:00:00Z</cp:lastPrinted>
  <dcterms:created xsi:type="dcterms:W3CDTF">2013-02-02T22:20:24Z</dcterms:created>
  <dcterms:modified xsi:type="dcterms:W3CDTF">2014-09-17T06:36:06Z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DF_LAST_URL">
    <vt:lpwstr>D:\Хобби++\.Материалы на сайты\-Логопед\Зайкова Наталья Николаевна\04-02-2013_20-30-51\презентация 2.odp</vt:lpwstr>
  </property>
</Properties>
</file>